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2156-20A2-43C2-A902-13AEE55B2B44}" type="datetimeFigureOut">
              <a:rPr lang="fi-FI" smtClean="0"/>
              <a:t>15.11.2017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05D-07F1-4595-BA3F-F6DDE09F25E1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30B2-E549-450B-B649-4662A6513AFE}" type="datetimeFigureOut">
              <a:rPr lang="fi-FI" smtClean="0"/>
              <a:pPr/>
              <a:t>15.11.2017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4D5E4-6CC9-4CB8-8A71-F88C4579B80F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apb021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207807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67544" y="5517232"/>
            <a:ext cx="8676456" cy="1340768"/>
          </a:xfrm>
          <a:solidFill>
            <a:schemeClr val="accent1"/>
          </a:solidFill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01</a:t>
            </a:r>
            <a:r>
              <a:rPr lang="fi-FI" dirty="0" smtClean="0">
                <a:solidFill>
                  <a:schemeClr val="bg1"/>
                </a:solidFill>
              </a:rPr>
              <a:t>.-</a:t>
            </a:r>
            <a:r>
              <a:rPr lang="fi-FI" dirty="0" smtClean="0">
                <a:solidFill>
                  <a:schemeClr val="bg1"/>
                </a:solidFill>
              </a:rPr>
              <a:t>11.11.2017</a:t>
            </a:r>
            <a:endParaRPr lang="fi-FI" dirty="0" smtClean="0">
              <a:solidFill>
                <a:schemeClr val="bg1"/>
              </a:solidFill>
            </a:endParaRPr>
          </a:p>
          <a:p>
            <a:r>
              <a:rPr lang="fi-FI" dirty="0" smtClean="0">
                <a:solidFill>
                  <a:schemeClr val="bg1"/>
                </a:solidFill>
              </a:rPr>
              <a:t>Heikki Hemmilä &amp; </a:t>
            </a:r>
            <a:r>
              <a:rPr lang="fi-FI" dirty="0" err="1" smtClean="0">
                <a:solidFill>
                  <a:schemeClr val="bg1"/>
                </a:solidFill>
              </a:rPr>
              <a:t>Otfried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Blümchen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67544" y="0"/>
            <a:ext cx="8676456" cy="1484784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i-FI" sz="3600" b="1" dirty="0" smtClean="0">
                <a:solidFill>
                  <a:srgbClr val="FFC000"/>
                </a:solidFill>
              </a:rPr>
              <a:t>A LIONS JOURNEY</a:t>
            </a:r>
            <a:br>
              <a:rPr lang="fi-FI" sz="3600" b="1" dirty="0" smtClean="0">
                <a:solidFill>
                  <a:srgbClr val="FFC000"/>
                </a:solidFill>
              </a:rPr>
            </a:br>
            <a:r>
              <a:rPr lang="fi-FI" sz="3600" b="1" dirty="0" smtClean="0">
                <a:solidFill>
                  <a:srgbClr val="FFC000"/>
                </a:solidFill>
              </a:rPr>
              <a:t>IN SRI </a:t>
            </a:r>
            <a:r>
              <a:rPr lang="fi-FI" sz="3600" b="1" dirty="0" smtClean="0">
                <a:solidFill>
                  <a:srgbClr val="FFC000"/>
                </a:solidFill>
              </a:rPr>
              <a:t>LANKA</a:t>
            </a:r>
            <a:endParaRPr lang="fi-FI" sz="3600" b="1" dirty="0">
              <a:solidFill>
                <a:srgbClr val="FFC000"/>
              </a:solidFill>
            </a:endParaRPr>
          </a:p>
        </p:txBody>
      </p:sp>
      <p:pic>
        <p:nvPicPr>
          <p:cNvPr id="5" name="Kuva 4" descr="Lippu.pre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3663" y="-1"/>
            <a:ext cx="2430337" cy="1484785"/>
          </a:xfrm>
          <a:prstGeom prst="rect">
            <a:avLst/>
          </a:prstGeom>
        </p:spPr>
      </p:pic>
      <p:pic>
        <p:nvPicPr>
          <p:cNvPr id="6" name="Kuva 5" descr="flag of Sri Lan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2987823" cy="1487935"/>
          </a:xfrm>
          <a:prstGeom prst="rect">
            <a:avLst/>
          </a:prstGeom>
        </p:spPr>
      </p:pic>
      <p:pic>
        <p:nvPicPr>
          <p:cNvPr id="7" name="Kuva 6" descr="Sri lankanystävä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777" y="5517232"/>
            <a:ext cx="928223" cy="1340767"/>
          </a:xfrm>
          <a:prstGeom prst="rect">
            <a:avLst/>
          </a:prstGeom>
        </p:spPr>
      </p:pic>
      <p:pic>
        <p:nvPicPr>
          <p:cNvPr id="8" name="Kuva 7" descr="100v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517232"/>
            <a:ext cx="1559033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kehys 5"/>
          <p:cNvSpPr txBox="1"/>
          <p:nvPr/>
        </p:nvSpPr>
        <p:spPr>
          <a:xfrm>
            <a:off x="5364088" y="0"/>
            <a:ext cx="3779912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4000" b="1" dirty="0" smtClean="0">
                <a:solidFill>
                  <a:schemeClr val="bg1"/>
                </a:solidFill>
              </a:rPr>
              <a:t>  Vaan vesikatto</a:t>
            </a:r>
          </a:p>
          <a:p>
            <a:r>
              <a:rPr lang="fi-FI" sz="4000" b="1" dirty="0" smtClean="0">
                <a:solidFill>
                  <a:schemeClr val="bg1"/>
                </a:solidFill>
              </a:rPr>
              <a:t>  vielä puuttuu</a:t>
            </a:r>
          </a:p>
          <a:p>
            <a:endParaRPr lang="fi-FI" sz="4000" b="1" dirty="0">
              <a:solidFill>
                <a:schemeClr val="bg1"/>
              </a:solidFill>
            </a:endParaRPr>
          </a:p>
        </p:txBody>
      </p:sp>
      <p:pic>
        <p:nvPicPr>
          <p:cNvPr id="5" name="Kuva 4" descr="apb042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01056" cy="405079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48064" y="5715000"/>
            <a:ext cx="4197152" cy="1143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Alakerta oli </a:t>
            </a:r>
            <a:r>
              <a:rPr lang="fi-FI" sz="3600" b="1" dirty="0" smtClean="0">
                <a:solidFill>
                  <a:schemeClr val="bg1"/>
                </a:solidFill>
              </a:rPr>
              <a:t/>
            </a:r>
            <a:br>
              <a:rPr lang="fi-FI" sz="3600" b="1" dirty="0" smtClean="0">
                <a:solidFill>
                  <a:schemeClr val="bg1"/>
                </a:solidFill>
              </a:rPr>
            </a:br>
            <a:r>
              <a:rPr lang="fi-FI" sz="3600" b="1" dirty="0" smtClean="0">
                <a:solidFill>
                  <a:schemeClr val="bg1"/>
                </a:solidFill>
              </a:rPr>
              <a:t>jo valmiina</a:t>
            </a:r>
            <a:endParaRPr lang="fi-FI" sz="3600" b="1" dirty="0">
              <a:solidFill>
                <a:schemeClr val="bg1"/>
              </a:solidFill>
            </a:endParaRPr>
          </a:p>
        </p:txBody>
      </p:sp>
      <p:pic>
        <p:nvPicPr>
          <p:cNvPr id="4" name="Kuva 3" descr="apb042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2944" y="1772816"/>
            <a:ext cx="5401056" cy="4050792"/>
          </a:xfrm>
          <a:prstGeom prst="rect">
            <a:avLst/>
          </a:prstGeom>
        </p:spPr>
      </p:pic>
      <p:pic>
        <p:nvPicPr>
          <p:cNvPr id="3" name="Kuva 2" descr="apb042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401056" cy="405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 descr="apb042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Kouluhanke tulee tosi tarpeeseen, </a:t>
            </a:r>
            <a:r>
              <a:rPr lang="fi-FI" sz="2400" b="1" dirty="0" smtClean="0">
                <a:solidFill>
                  <a:schemeClr val="bg1"/>
                </a:solidFill>
              </a:rPr>
              <a:t>hankkeen </a:t>
            </a:r>
            <a:r>
              <a:rPr lang="fi-FI" sz="2400" b="1" dirty="0" smtClean="0">
                <a:solidFill>
                  <a:schemeClr val="bg1"/>
                </a:solidFill>
              </a:rPr>
              <a:t>isä on IPDG </a:t>
            </a:r>
            <a:r>
              <a:rPr lang="fi-FI" sz="2400" b="1" dirty="0" err="1" smtClean="0">
                <a:solidFill>
                  <a:schemeClr val="bg1"/>
                </a:solidFill>
              </a:rPr>
              <a:t>Ranji</a:t>
            </a:r>
            <a:r>
              <a:rPr lang="fi-FI" sz="2400" b="1" dirty="0" smtClean="0">
                <a:solidFill>
                  <a:schemeClr val="bg1"/>
                </a:solidFill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</a:rPr>
              <a:t>Hewage</a:t>
            </a:r>
            <a:r>
              <a:rPr lang="fi-FI" sz="2400" b="1" dirty="0" smtClean="0">
                <a:solidFill>
                  <a:schemeClr val="bg1"/>
                </a:solidFill>
              </a:rPr>
              <a:t> Säätiön pj. PDG </a:t>
            </a:r>
            <a:r>
              <a:rPr lang="fi-FI" sz="2400" b="1" dirty="0" err="1" smtClean="0">
                <a:solidFill>
                  <a:schemeClr val="bg1"/>
                </a:solidFill>
              </a:rPr>
              <a:t>Luxhmen</a:t>
            </a:r>
            <a:r>
              <a:rPr lang="fi-FI" sz="2400" b="1" dirty="0" smtClean="0">
                <a:solidFill>
                  <a:schemeClr val="bg1"/>
                </a:solidFill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</a:rPr>
              <a:t>Wijeyeweera</a:t>
            </a:r>
            <a:r>
              <a:rPr lang="fi-FI" sz="2400" b="1" dirty="0" smtClean="0">
                <a:solidFill>
                  <a:schemeClr val="bg1"/>
                </a:solidFill>
              </a:rPr>
              <a:t> on yliopiston professori </a:t>
            </a:r>
            <a:endParaRPr lang="fi-FI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52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88640"/>
            <a:ext cx="5001314" cy="666936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119675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b="1" dirty="0" err="1" smtClean="0">
                <a:solidFill>
                  <a:schemeClr val="bg1"/>
                </a:solidFill>
              </a:rPr>
              <a:t>Ratnapuran</a:t>
            </a:r>
            <a:r>
              <a:rPr lang="fi-FI" b="1" dirty="0" smtClean="0">
                <a:solidFill>
                  <a:schemeClr val="bg1"/>
                </a:solidFill>
              </a:rPr>
              <a:t> sairaalan </a:t>
            </a:r>
            <a:r>
              <a:rPr lang="fi-FI" b="1" dirty="0" smtClean="0">
                <a:solidFill>
                  <a:schemeClr val="bg1"/>
                </a:solidFill>
              </a:rPr>
              <a:t>toisen </a:t>
            </a:r>
            <a:r>
              <a:rPr lang="fi-FI" b="1" dirty="0" smtClean="0">
                <a:solidFill>
                  <a:schemeClr val="bg1"/>
                </a:solidFill>
              </a:rPr>
              <a:t>kerroksen juhlalliset vihkiäiset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Kuva 3" descr="apb052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70472"/>
            <a:ext cx="5436096" cy="4077072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0" y="5229200"/>
            <a:ext cx="5436096" cy="16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Läsnä mm. Suomen suurlähettiläs </a:t>
            </a:r>
          </a:p>
          <a:p>
            <a:r>
              <a:rPr lang="fi-FI" sz="2400" b="1" dirty="0" smtClean="0">
                <a:solidFill>
                  <a:schemeClr val="bg1"/>
                </a:solidFill>
              </a:rPr>
              <a:t>Rauli Suikkanen, PID Erkki Laine, </a:t>
            </a:r>
          </a:p>
          <a:p>
            <a:r>
              <a:rPr lang="fi-FI" sz="2400" b="1" dirty="0" smtClean="0">
                <a:solidFill>
                  <a:schemeClr val="bg1"/>
                </a:solidFill>
              </a:rPr>
              <a:t>PIP </a:t>
            </a:r>
            <a:r>
              <a:rPr lang="fi-FI" sz="2400" b="1" dirty="0" err="1" smtClean="0">
                <a:solidFill>
                  <a:schemeClr val="bg1"/>
                </a:solidFill>
              </a:rPr>
              <a:t>Mahendra</a:t>
            </a:r>
            <a:r>
              <a:rPr lang="fi-FI" sz="2400" b="1" dirty="0" smtClean="0">
                <a:solidFill>
                  <a:schemeClr val="bg1"/>
                </a:solidFill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</a:rPr>
              <a:t>Amarasuriya</a:t>
            </a:r>
            <a:r>
              <a:rPr lang="fi-FI" sz="2400" b="1" dirty="0" smtClean="0">
                <a:solidFill>
                  <a:schemeClr val="bg1"/>
                </a:solidFill>
              </a:rPr>
              <a:t> ja </a:t>
            </a:r>
            <a:endParaRPr lang="fi-FI" sz="2400" b="1" dirty="0" smtClean="0">
              <a:solidFill>
                <a:schemeClr val="bg1"/>
              </a:solidFill>
            </a:endParaRPr>
          </a:p>
          <a:p>
            <a:r>
              <a:rPr lang="fi-FI" sz="2400" b="1" dirty="0" smtClean="0">
                <a:solidFill>
                  <a:schemeClr val="bg1"/>
                </a:solidFill>
              </a:rPr>
              <a:t>PID </a:t>
            </a:r>
            <a:r>
              <a:rPr lang="fi-FI" sz="2400" b="1" dirty="0" err="1" smtClean="0">
                <a:solidFill>
                  <a:schemeClr val="bg1"/>
                </a:solidFill>
              </a:rPr>
              <a:t>Asoka</a:t>
            </a:r>
            <a:r>
              <a:rPr lang="fi-FI" sz="2400" b="1" dirty="0" smtClean="0">
                <a:solidFill>
                  <a:schemeClr val="bg1"/>
                </a:solidFill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</a:rPr>
              <a:t>Gunasekera</a:t>
            </a:r>
            <a:endParaRPr lang="fi-FI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52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933" y="0"/>
            <a:ext cx="9155933" cy="6887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apb052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91018"/>
            <a:ext cx="4355976" cy="3266982"/>
          </a:xfrm>
          <a:prstGeom prst="rect">
            <a:avLst/>
          </a:prstGeom>
        </p:spPr>
      </p:pic>
      <p:pic>
        <p:nvPicPr>
          <p:cNvPr id="6" name="Kuva 5" descr="apb052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67" y="3573016"/>
            <a:ext cx="4800533" cy="3600400"/>
          </a:xfrm>
          <a:prstGeom prst="rect">
            <a:avLst/>
          </a:prstGeom>
        </p:spPr>
      </p:pic>
      <p:pic>
        <p:nvPicPr>
          <p:cNvPr id="5" name="Kuva 4" descr="apb052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0"/>
            <a:ext cx="4752984" cy="3564738"/>
          </a:xfrm>
          <a:prstGeom prst="rect">
            <a:avLst/>
          </a:prstGeom>
        </p:spPr>
      </p:pic>
      <p:pic>
        <p:nvPicPr>
          <p:cNvPr id="4" name="Kuva 3" descr="apb0524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40568" y="0"/>
            <a:ext cx="5401056" cy="405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apb052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Kuva 3" descr="apb052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1999" cy="3429000"/>
          </a:xfrm>
          <a:prstGeom prst="rect">
            <a:avLst/>
          </a:prstGeom>
        </p:spPr>
      </p:pic>
      <p:pic>
        <p:nvPicPr>
          <p:cNvPr id="5" name="Kuva 4" descr="apb052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Kuva 5" descr="apb0524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apb052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807208"/>
            <a:ext cx="5401056" cy="4050792"/>
          </a:xfrm>
          <a:prstGeom prst="rect">
            <a:avLst/>
          </a:prstGeom>
        </p:spPr>
      </p:pic>
      <p:pic>
        <p:nvPicPr>
          <p:cNvPr id="3" name="Kuva 2" descr="apb052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0"/>
            <a:ext cx="5244075" cy="3933056"/>
          </a:xfrm>
          <a:prstGeom prst="rect">
            <a:avLst/>
          </a:prstGeom>
        </p:spPr>
      </p:pic>
      <p:pic>
        <p:nvPicPr>
          <p:cNvPr id="5" name="Kuva 4" descr="apb0524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87328"/>
            <a:ext cx="3960896" cy="2970672"/>
          </a:xfrm>
          <a:prstGeom prst="rect">
            <a:avLst/>
          </a:prstGeom>
        </p:spPr>
      </p:pic>
      <p:pic>
        <p:nvPicPr>
          <p:cNvPr id="6" name="Kuva 5" descr="apb0523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6043" y="0"/>
            <a:ext cx="4187957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apb052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471714"/>
            <a:ext cx="4971569" cy="66296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Kunniataulut olivat jo paikallaan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Kuva 3" descr="apb052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20687"/>
            <a:ext cx="4680519" cy="6241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 descr="apb052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3887416" y="5780782"/>
            <a:ext cx="5256584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</a:rPr>
              <a:t>Kummipoikani </a:t>
            </a:r>
            <a:r>
              <a:rPr lang="fi-FI" sz="3200" b="1" dirty="0" err="1" smtClean="0">
                <a:solidFill>
                  <a:schemeClr val="bg1"/>
                </a:solidFill>
              </a:rPr>
              <a:t>Dr</a:t>
            </a:r>
            <a:r>
              <a:rPr lang="fi-FI" sz="3200" b="1" dirty="0" smtClean="0">
                <a:solidFill>
                  <a:schemeClr val="bg1"/>
                </a:solidFill>
              </a:rPr>
              <a:t> </a:t>
            </a:r>
            <a:r>
              <a:rPr lang="fi-FI" sz="3200" b="1" dirty="0" err="1" smtClean="0">
                <a:solidFill>
                  <a:schemeClr val="bg1"/>
                </a:solidFill>
              </a:rPr>
              <a:t>Pasindu</a:t>
            </a:r>
            <a:r>
              <a:rPr lang="fi-FI" sz="3200" b="1" dirty="0" smtClean="0">
                <a:solidFill>
                  <a:schemeClr val="bg1"/>
                </a:solidFill>
              </a:rPr>
              <a:t> </a:t>
            </a:r>
            <a:r>
              <a:rPr lang="fi-FI" sz="3200" b="1" dirty="0" smtClean="0">
                <a:solidFill>
                  <a:schemeClr val="bg1"/>
                </a:solidFill>
              </a:rPr>
              <a:t>j</a:t>
            </a:r>
            <a:r>
              <a:rPr lang="fi-FI" sz="3200" b="1" dirty="0" smtClean="0">
                <a:solidFill>
                  <a:schemeClr val="bg1"/>
                </a:solidFill>
              </a:rPr>
              <a:t>a </a:t>
            </a:r>
            <a:r>
              <a:rPr lang="fi-FI" sz="3200" b="1" dirty="0" err="1" smtClean="0">
                <a:solidFill>
                  <a:schemeClr val="bg1"/>
                </a:solidFill>
              </a:rPr>
              <a:t>Ratnapura</a:t>
            </a:r>
            <a:r>
              <a:rPr lang="fi-FI" sz="3200" b="1" dirty="0" smtClean="0">
                <a:solidFill>
                  <a:schemeClr val="bg1"/>
                </a:solidFill>
              </a:rPr>
              <a:t> General </a:t>
            </a:r>
            <a:r>
              <a:rPr lang="fi-FI" sz="3200" b="1" dirty="0" err="1" smtClean="0">
                <a:solidFill>
                  <a:schemeClr val="bg1"/>
                </a:solidFill>
              </a:rPr>
              <a:t>Hospital</a:t>
            </a:r>
            <a:endParaRPr lang="fi-FI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 descr="apb052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pb021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9008" y="4725144"/>
            <a:ext cx="4824992" cy="3618744"/>
          </a:xfrm>
          <a:prstGeom prst="rect">
            <a:avLst/>
          </a:prstGeom>
        </p:spPr>
      </p:pic>
      <p:pic>
        <p:nvPicPr>
          <p:cNvPr id="4" name="Kuva 3" descr="apb021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4860032" cy="3636796"/>
          </a:xfrm>
          <a:prstGeom prst="rect">
            <a:avLst/>
          </a:prstGeom>
        </p:spPr>
      </p:pic>
      <p:pic>
        <p:nvPicPr>
          <p:cNvPr id="5" name="Kuva 4" descr="apb0219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11650"/>
            <a:ext cx="4355976" cy="3266982"/>
          </a:xfrm>
          <a:prstGeom prst="rect">
            <a:avLst/>
          </a:prstGeom>
        </p:spPr>
      </p:pic>
      <p:pic>
        <p:nvPicPr>
          <p:cNvPr id="3" name="Kuva 2" descr="apb0219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5401056" cy="41228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164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fi-FI" sz="4000" b="1" dirty="0" err="1" smtClean="0">
                <a:solidFill>
                  <a:srgbClr val="FFC000"/>
                </a:solidFill>
              </a:rPr>
              <a:t>Honorable</a:t>
            </a:r>
            <a:r>
              <a:rPr lang="fi-FI" sz="4000" b="1" dirty="0" smtClean="0">
                <a:solidFill>
                  <a:srgbClr val="FFC000"/>
                </a:solidFill>
              </a:rPr>
              <a:t> State </a:t>
            </a:r>
            <a:r>
              <a:rPr lang="fi-FI" sz="4000" b="1" dirty="0" err="1" smtClean="0">
                <a:solidFill>
                  <a:srgbClr val="FFC000"/>
                </a:solidFill>
              </a:rPr>
              <a:t>Minister</a:t>
            </a:r>
            <a:r>
              <a:rPr lang="fi-FI" sz="4000" b="1" dirty="0" smtClean="0">
                <a:solidFill>
                  <a:srgbClr val="FFC000"/>
                </a:solidFill>
              </a:rPr>
              <a:t> </a:t>
            </a:r>
            <a:r>
              <a:rPr lang="fi-FI" sz="4000" b="1" dirty="0" err="1" smtClean="0">
                <a:solidFill>
                  <a:srgbClr val="FFC000"/>
                </a:solidFill>
              </a:rPr>
              <a:t>Fowzie</a:t>
            </a:r>
            <a:r>
              <a:rPr lang="fi-FI" sz="4000" dirty="0" smtClean="0">
                <a:solidFill>
                  <a:schemeClr val="bg1"/>
                </a:solidFill>
              </a:rPr>
              <a:t/>
            </a:r>
            <a:br>
              <a:rPr lang="fi-FI" sz="4000" dirty="0" smtClean="0">
                <a:solidFill>
                  <a:schemeClr val="bg1"/>
                </a:solidFill>
              </a:rPr>
            </a:br>
            <a:r>
              <a:rPr lang="fi-FI" sz="4000" b="1" dirty="0" err="1" smtClean="0">
                <a:solidFill>
                  <a:schemeClr val="bg1"/>
                </a:solidFill>
              </a:rPr>
              <a:t>Ministry</a:t>
            </a:r>
            <a:r>
              <a:rPr lang="fi-FI" sz="4000" b="1" dirty="0" smtClean="0">
                <a:solidFill>
                  <a:schemeClr val="bg1"/>
                </a:solidFill>
              </a:rPr>
              <a:t> of </a:t>
            </a:r>
            <a:r>
              <a:rPr lang="fi-FI" sz="4000" b="1" dirty="0" err="1" smtClean="0">
                <a:solidFill>
                  <a:schemeClr val="bg1"/>
                </a:solidFill>
              </a:rPr>
              <a:t>Reconciliation</a:t>
            </a:r>
            <a:r>
              <a:rPr lang="fi-FI" sz="4000" b="1" dirty="0" smtClean="0">
                <a:solidFill>
                  <a:schemeClr val="bg1"/>
                </a:solidFill>
              </a:rPr>
              <a:t> and </a:t>
            </a:r>
            <a:r>
              <a:rPr lang="fi-FI" sz="4000" b="1" dirty="0" err="1" smtClean="0">
                <a:solidFill>
                  <a:schemeClr val="bg1"/>
                </a:solidFill>
              </a:rPr>
              <a:t>Integration</a:t>
            </a:r>
            <a:endParaRPr lang="fi-FI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6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2944" y="2807208"/>
            <a:ext cx="5401056" cy="405079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apb0524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01056" cy="4050792"/>
          </a:xfrm>
          <a:prstGeom prst="rect">
            <a:avLst/>
          </a:prstGeom>
        </p:spPr>
      </p:pic>
      <p:pic>
        <p:nvPicPr>
          <p:cNvPr id="6" name="Kuva 5" descr="apb062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4062531"/>
            <a:ext cx="3851921" cy="2795469"/>
          </a:xfrm>
          <a:prstGeom prst="rect">
            <a:avLst/>
          </a:prstGeom>
        </p:spPr>
      </p:pic>
      <p:pic>
        <p:nvPicPr>
          <p:cNvPr id="7" name="Kuva 6" descr="apb0625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0085" y="0"/>
            <a:ext cx="3803915" cy="2852936"/>
          </a:xfrm>
          <a:prstGeom prst="rect">
            <a:avLst/>
          </a:prstGeom>
        </p:spPr>
      </p:pic>
      <p:sp>
        <p:nvSpPr>
          <p:cNvPr id="8" name="Tekstikehys 7"/>
          <p:cNvSpPr txBox="1"/>
          <p:nvPr/>
        </p:nvSpPr>
        <p:spPr>
          <a:xfrm>
            <a:off x="0" y="0"/>
            <a:ext cx="392392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</a:rPr>
              <a:t> Takaisin Colomboon</a:t>
            </a:r>
            <a:endParaRPr lang="fi-FI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apb062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-603448"/>
            <a:ext cx="5574822" cy="7434146"/>
          </a:xfrm>
          <a:prstGeom prst="rect">
            <a:avLst/>
          </a:prstGeom>
        </p:spPr>
      </p:pic>
      <p:pic>
        <p:nvPicPr>
          <p:cNvPr id="8" name="Kuva 7" descr="apb062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581128"/>
            <a:ext cx="3204584" cy="2399821"/>
          </a:xfrm>
          <a:prstGeom prst="rect">
            <a:avLst/>
          </a:prstGeom>
        </p:spPr>
      </p:pic>
      <p:pic>
        <p:nvPicPr>
          <p:cNvPr id="3" name="Kuva 2" descr="apb062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169141" cy="4626856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0" y="0"/>
            <a:ext cx="615617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Camilla </a:t>
            </a:r>
            <a:r>
              <a:rPr lang="fi-FI" sz="3600" b="1" dirty="0" err="1" smtClean="0">
                <a:solidFill>
                  <a:schemeClr val="bg1"/>
                </a:solidFill>
              </a:rPr>
              <a:t>School</a:t>
            </a:r>
            <a:r>
              <a:rPr lang="fi-FI" sz="3600" b="1" dirty="0" smtClean="0">
                <a:solidFill>
                  <a:schemeClr val="bg1"/>
                </a:solidFill>
              </a:rPr>
              <a:t>,</a:t>
            </a:r>
            <a:r>
              <a:rPr lang="fi-FI" sz="3600" b="1" dirty="0" smtClean="0">
                <a:solidFill>
                  <a:schemeClr val="bg1"/>
                </a:solidFill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</a:rPr>
              <a:t>Mattegoda</a:t>
            </a:r>
            <a:r>
              <a:rPr lang="fi-FI" sz="3600" b="1" dirty="0" smtClean="0">
                <a:solidFill>
                  <a:schemeClr val="bg1"/>
                </a:solidFill>
              </a:rPr>
              <a:t>  </a:t>
            </a:r>
            <a:endParaRPr lang="fi-FI" sz="3600" b="1" dirty="0">
              <a:solidFill>
                <a:schemeClr val="bg1"/>
              </a:solidFill>
            </a:endParaRPr>
          </a:p>
        </p:txBody>
      </p:sp>
      <p:pic>
        <p:nvPicPr>
          <p:cNvPr id="7" name="Kuva 6" descr="apb0625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4149080"/>
            <a:ext cx="3960896" cy="2970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 descr="apb062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3717032"/>
            <a:ext cx="5868144" cy="4401108"/>
          </a:xfrm>
          <a:prstGeom prst="rect">
            <a:avLst/>
          </a:prstGeom>
        </p:spPr>
      </p:pic>
      <p:pic>
        <p:nvPicPr>
          <p:cNvPr id="4" name="Kuva 3" descr="apb062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-99392"/>
            <a:ext cx="5401056" cy="4050792"/>
          </a:xfrm>
          <a:prstGeom prst="rect">
            <a:avLst/>
          </a:prstGeom>
        </p:spPr>
      </p:pic>
      <p:pic>
        <p:nvPicPr>
          <p:cNvPr id="5" name="Kuva 4" descr="apb062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99392"/>
            <a:ext cx="5401056" cy="4050792"/>
          </a:xfrm>
          <a:prstGeom prst="rect">
            <a:avLst/>
          </a:prstGeom>
        </p:spPr>
      </p:pic>
      <p:pic>
        <p:nvPicPr>
          <p:cNvPr id="6" name="Kuva 5" descr="apb062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933056"/>
            <a:ext cx="399593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62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89040"/>
            <a:ext cx="5401056" cy="39624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0811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sz="3600" b="1" dirty="0" err="1" smtClean="0">
                <a:solidFill>
                  <a:schemeClr val="bg1"/>
                </a:solidFill>
              </a:rPr>
              <a:t>Honorable</a:t>
            </a:r>
            <a:r>
              <a:rPr lang="fi-FI" sz="3600" b="1" dirty="0" smtClean="0">
                <a:solidFill>
                  <a:schemeClr val="bg1"/>
                </a:solidFill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</a:rPr>
              <a:t>Minister</a:t>
            </a:r>
            <a:r>
              <a:rPr lang="fi-FI" sz="3600" b="1" dirty="0" smtClean="0">
                <a:solidFill>
                  <a:schemeClr val="bg1"/>
                </a:solidFill>
              </a:rPr>
              <a:t> of Health </a:t>
            </a:r>
            <a:r>
              <a:rPr lang="fi-FI" sz="3600" b="1" dirty="0" err="1" smtClean="0">
                <a:solidFill>
                  <a:srgbClr val="FFC000"/>
                </a:solidFill>
              </a:rPr>
              <a:t>Dr</a:t>
            </a:r>
            <a:r>
              <a:rPr lang="fi-FI" sz="3600" b="1" dirty="0" smtClean="0">
                <a:solidFill>
                  <a:srgbClr val="FFC000"/>
                </a:solidFill>
              </a:rPr>
              <a:t> </a:t>
            </a:r>
            <a:r>
              <a:rPr lang="fi-FI" sz="3600" b="1" dirty="0" err="1" smtClean="0">
                <a:solidFill>
                  <a:srgbClr val="FFC000"/>
                </a:solidFill>
              </a:rPr>
              <a:t>Rajitha</a:t>
            </a:r>
            <a:r>
              <a:rPr lang="fi-FI" sz="3600" b="1" dirty="0" smtClean="0">
                <a:solidFill>
                  <a:srgbClr val="FFC000"/>
                </a:solidFill>
              </a:rPr>
              <a:t> </a:t>
            </a:r>
            <a:r>
              <a:rPr lang="fi-FI" sz="3600" b="1" dirty="0" err="1" smtClean="0">
                <a:solidFill>
                  <a:srgbClr val="FFC000"/>
                </a:solidFill>
              </a:rPr>
              <a:t>Senarathe</a:t>
            </a:r>
            <a:endParaRPr lang="fi-FI" sz="3600" b="1" dirty="0">
              <a:solidFill>
                <a:srgbClr val="FFC000"/>
              </a:solidFill>
            </a:endParaRPr>
          </a:p>
        </p:txBody>
      </p:sp>
      <p:pic>
        <p:nvPicPr>
          <p:cNvPr id="3" name="Kuva 2" descr="apb0625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1" y="836712"/>
            <a:ext cx="4908037" cy="3681028"/>
          </a:xfrm>
          <a:prstGeom prst="rect">
            <a:avLst/>
          </a:prstGeom>
        </p:spPr>
      </p:pic>
      <p:pic>
        <p:nvPicPr>
          <p:cNvPr id="4" name="Kuva 3" descr="apb062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5004" y="836712"/>
            <a:ext cx="4641588" cy="3672408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5364088" y="4509120"/>
            <a:ext cx="3779912" cy="298543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 Ministerillekin esiteltiin 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 yksi suomalainen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 terveydenhuollon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 innovaatio,  </a:t>
            </a:r>
            <a:r>
              <a:rPr lang="fi-FI" sz="2800" b="1" dirty="0" err="1" smtClean="0">
                <a:solidFill>
                  <a:schemeClr val="bg1"/>
                </a:solidFill>
              </a:rPr>
              <a:t>Icare</a:t>
            </a:r>
            <a:r>
              <a:rPr lang="fi-FI" sz="2800" b="1" dirty="0" smtClean="0">
                <a:solidFill>
                  <a:schemeClr val="bg1"/>
                </a:solidFill>
              </a:rPr>
              <a:t> silmänpainemittari</a:t>
            </a:r>
          </a:p>
          <a:p>
            <a:endParaRPr lang="fi-FI" sz="2400" b="1" dirty="0" smtClean="0">
              <a:solidFill>
                <a:schemeClr val="bg1"/>
              </a:solidFill>
            </a:endParaRPr>
          </a:p>
          <a:p>
            <a:endParaRPr lang="fi-FI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72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19010"/>
            <a:ext cx="5364088" cy="4023066"/>
          </a:xfrm>
          <a:prstGeom prst="rect">
            <a:avLst/>
          </a:prstGeom>
        </p:spPr>
      </p:pic>
      <p:pic>
        <p:nvPicPr>
          <p:cNvPr id="6" name="Kuva 5" descr="apb103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941168"/>
            <a:ext cx="3779912" cy="2748492"/>
          </a:xfrm>
          <a:prstGeom prst="rect">
            <a:avLst/>
          </a:prstGeom>
        </p:spPr>
      </p:pic>
      <p:pic>
        <p:nvPicPr>
          <p:cNvPr id="3" name="Kuva 2" descr="apb072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692695"/>
            <a:ext cx="5376598" cy="4032449"/>
          </a:xfrm>
          <a:prstGeom prst="rect">
            <a:avLst/>
          </a:prstGeom>
        </p:spPr>
      </p:pic>
      <p:pic>
        <p:nvPicPr>
          <p:cNvPr id="4" name="Kuva 3" descr="apb0726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16633"/>
            <a:ext cx="3779911" cy="504056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64096"/>
          </a:xfrm>
          <a:solidFill>
            <a:schemeClr val="accent1"/>
          </a:solidFill>
        </p:spPr>
        <p:txBody>
          <a:bodyPr/>
          <a:lstStyle/>
          <a:p>
            <a:r>
              <a:rPr lang="fi-FI" b="1" dirty="0" err="1" smtClean="0">
                <a:solidFill>
                  <a:schemeClr val="bg1"/>
                </a:solidFill>
              </a:rPr>
              <a:t>Towards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Trincomalee</a:t>
            </a:r>
            <a:endParaRPr lang="fi-FI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apb072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-1395536"/>
            <a:ext cx="6048672" cy="4536504"/>
          </a:xfrm>
          <a:prstGeom prst="rect">
            <a:avLst/>
          </a:prstGeom>
        </p:spPr>
      </p:pic>
      <p:pic>
        <p:nvPicPr>
          <p:cNvPr id="3" name="Kuva 2" descr="apb072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5244075" cy="3933056"/>
          </a:xfrm>
          <a:prstGeom prst="rect">
            <a:avLst/>
          </a:prstGeom>
        </p:spPr>
      </p:pic>
      <p:pic>
        <p:nvPicPr>
          <p:cNvPr id="5" name="Kuva 4" descr="apb072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870938"/>
            <a:ext cx="5761096" cy="4320822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0" y="3717032"/>
            <a:ext cx="3491880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BOYS HOME = sotaorpoja tai hylättyjä poikia, jotka saavat uuden mahdollisuuden. </a:t>
            </a:r>
          </a:p>
          <a:p>
            <a:r>
              <a:rPr lang="fi-FI" sz="2400" b="1" dirty="0" smtClean="0">
                <a:solidFill>
                  <a:schemeClr val="bg1"/>
                </a:solidFill>
              </a:rPr>
              <a:t>Kuvassa luokkahuone jonka sivulla makuusoppi, 30 asukkaalle</a:t>
            </a:r>
          </a:p>
          <a:p>
            <a:endParaRPr lang="fi-FI" sz="2400" b="1" dirty="0" smtClean="0"/>
          </a:p>
          <a:p>
            <a:endParaRPr lang="fi-FI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pb072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212976"/>
            <a:ext cx="5401056" cy="3889248"/>
          </a:xfrm>
          <a:prstGeom prst="rect">
            <a:avLst/>
          </a:prstGeom>
        </p:spPr>
      </p:pic>
      <p:pic>
        <p:nvPicPr>
          <p:cNvPr id="4" name="Kuva 3" descr="apb072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-459432"/>
            <a:ext cx="5401056" cy="4050792"/>
          </a:xfrm>
          <a:prstGeom prst="rect">
            <a:avLst/>
          </a:prstGeom>
        </p:spPr>
      </p:pic>
      <p:pic>
        <p:nvPicPr>
          <p:cNvPr id="3" name="Kuva 2" descr="apb072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401056" cy="4050792"/>
          </a:xfrm>
          <a:prstGeom prst="rect">
            <a:avLst/>
          </a:prstGeom>
        </p:spPr>
      </p:pic>
      <p:pic>
        <p:nvPicPr>
          <p:cNvPr id="5" name="Kuva 4" descr="apb0727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3016"/>
            <a:ext cx="5401056" cy="405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pb082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33056"/>
            <a:ext cx="4654149" cy="340656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778098"/>
          </a:xfrm>
          <a:solidFill>
            <a:schemeClr val="accent1"/>
          </a:solidFill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Kohti </a:t>
            </a:r>
            <a:r>
              <a:rPr lang="fi-FI" b="1" dirty="0" err="1" smtClean="0">
                <a:solidFill>
                  <a:schemeClr val="bg1"/>
                </a:solidFill>
              </a:rPr>
              <a:t>J</a:t>
            </a:r>
            <a:r>
              <a:rPr lang="fi-FI" b="1" dirty="0" err="1" smtClean="0">
                <a:solidFill>
                  <a:schemeClr val="bg1"/>
                </a:solidFill>
              </a:rPr>
              <a:t>affnaa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3" name="Kuva 2" descr="apb082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4788024" cy="3591018"/>
          </a:xfrm>
          <a:prstGeom prst="rect">
            <a:avLst/>
          </a:prstGeom>
        </p:spPr>
      </p:pic>
      <p:pic>
        <p:nvPicPr>
          <p:cNvPr id="4" name="Kuva 3" descr="apb082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</p:spPr>
      </p:pic>
      <p:pic>
        <p:nvPicPr>
          <p:cNvPr id="5" name="Kuva 4" descr="apb0827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0"/>
            <a:ext cx="4572001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124744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Lähes 30-vuotisen Tamilisodan jäljet näkyivät vielä katukuvassa</a:t>
            </a:r>
            <a:endParaRPr lang="fi-FI" sz="3600" b="1" dirty="0">
              <a:solidFill>
                <a:schemeClr val="bg1"/>
              </a:solidFill>
            </a:endParaRPr>
          </a:p>
        </p:txBody>
      </p:sp>
      <p:pic>
        <p:nvPicPr>
          <p:cNvPr id="3" name="Kuva 2" descr="apb082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fi-FI" sz="3200" b="1" dirty="0" smtClean="0">
                <a:solidFill>
                  <a:schemeClr val="bg1"/>
                </a:solidFill>
              </a:rPr>
              <a:t>Mutta paikalliset </a:t>
            </a:r>
            <a:r>
              <a:rPr lang="fi-FI" sz="3200" b="1" dirty="0" err="1" smtClean="0">
                <a:solidFill>
                  <a:schemeClr val="bg1"/>
                </a:solidFill>
              </a:rPr>
              <a:t>Lionis-klubit</a:t>
            </a:r>
            <a:r>
              <a:rPr lang="fi-FI" sz="3200" b="1" dirty="0" smtClean="0">
                <a:solidFill>
                  <a:schemeClr val="bg1"/>
                </a:solidFill>
              </a:rPr>
              <a:t> toimivat jopa sodan aikana, jakoivat ruokaa, luovuttivat verta, hoitivat haavoittuneita</a:t>
            </a:r>
            <a:endParaRPr lang="fi-FI" sz="3200" b="1" dirty="0">
              <a:solidFill>
                <a:schemeClr val="bg1"/>
              </a:solidFill>
            </a:endParaRPr>
          </a:p>
        </p:txBody>
      </p:sp>
      <p:pic>
        <p:nvPicPr>
          <p:cNvPr id="5" name="Kuva 4" descr="apb082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573016"/>
            <a:ext cx="5436096" cy="4050792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0" y="4797152"/>
            <a:ext cx="3707904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Maakunnan terveysministerin virastossa tapasimme </a:t>
            </a:r>
            <a:r>
              <a:rPr lang="fi-FI" sz="2400" b="1" dirty="0" err="1" smtClean="0">
                <a:solidFill>
                  <a:schemeClr val="bg1"/>
                </a:solidFill>
              </a:rPr>
              <a:t>endokrinologin</a:t>
            </a:r>
            <a:r>
              <a:rPr lang="fi-FI" sz="2400" b="1" dirty="0" smtClean="0">
                <a:solidFill>
                  <a:schemeClr val="bg1"/>
                </a:solidFill>
              </a:rPr>
              <a:t>, ainoan 600.000 asukkaan alueella</a:t>
            </a:r>
          </a:p>
          <a:p>
            <a:endParaRPr lang="fi-FI" sz="2400" b="1" dirty="0">
              <a:solidFill>
                <a:schemeClr val="bg1"/>
              </a:solidFill>
            </a:endParaRPr>
          </a:p>
        </p:txBody>
      </p:sp>
      <p:pic>
        <p:nvPicPr>
          <p:cNvPr id="7" name="Kuva 6" descr="apb082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980728"/>
            <a:ext cx="3995935" cy="2771447"/>
          </a:xfrm>
          <a:prstGeom prst="rect">
            <a:avLst/>
          </a:prstGeom>
        </p:spPr>
      </p:pic>
      <p:pic>
        <p:nvPicPr>
          <p:cNvPr id="3" name="Kuva 2" descr="apb0828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5148064" cy="386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pb032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1048"/>
            <a:ext cx="4536960" cy="3402720"/>
          </a:xfrm>
          <a:prstGeom prst="rect">
            <a:avLst/>
          </a:prstGeom>
        </p:spPr>
      </p:pic>
      <p:pic>
        <p:nvPicPr>
          <p:cNvPr id="4" name="Kuva 3" descr="apb0319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1052736"/>
            <a:ext cx="4608511" cy="3456384"/>
          </a:xfrm>
          <a:prstGeom prst="rect">
            <a:avLst/>
          </a:prstGeom>
        </p:spPr>
      </p:pic>
      <p:pic>
        <p:nvPicPr>
          <p:cNvPr id="7" name="Kuva 6" descr="apb031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412776"/>
            <a:ext cx="4644008" cy="3483006"/>
          </a:xfrm>
          <a:prstGeom prst="rect">
            <a:avLst/>
          </a:prstGeom>
        </p:spPr>
      </p:pic>
      <p:pic>
        <p:nvPicPr>
          <p:cNvPr id="5" name="Kuva 4" descr="apb032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005064"/>
            <a:ext cx="4644008" cy="348300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Suomen </a:t>
            </a:r>
            <a:r>
              <a:rPr lang="fi-FI" sz="3600" b="1" dirty="0" err="1" smtClean="0">
                <a:solidFill>
                  <a:schemeClr val="bg1"/>
                </a:solidFill>
              </a:rPr>
              <a:t>lionien</a:t>
            </a:r>
            <a:r>
              <a:rPr lang="fi-FI" sz="3600" b="1" dirty="0" smtClean="0">
                <a:solidFill>
                  <a:schemeClr val="bg1"/>
                </a:solidFill>
              </a:rPr>
              <a:t> katastrofikeräyksellä korjataan mm. 60 tulvan ja maanvyörymien vaurioittamaa kotia.</a:t>
            </a:r>
            <a:r>
              <a:rPr lang="fi-FI" dirty="0" smtClean="0">
                <a:solidFill>
                  <a:schemeClr val="bg1"/>
                </a:solidFill>
              </a:rPr>
              <a:t/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sz="3600" b="1" dirty="0" smtClean="0">
                <a:solidFill>
                  <a:schemeClr val="bg1"/>
                </a:solidFill>
              </a:rPr>
              <a:t>Peruskiven muuraus </a:t>
            </a:r>
            <a:r>
              <a:rPr lang="fi-FI" sz="3600" b="1" dirty="0" err="1" smtClean="0">
                <a:solidFill>
                  <a:schemeClr val="bg1"/>
                </a:solidFill>
              </a:rPr>
              <a:t>Ingiriyassa</a:t>
            </a:r>
            <a:endParaRPr lang="fi-FI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pb092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81128"/>
            <a:ext cx="3203848" cy="24028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apb082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573016"/>
            <a:ext cx="5809044" cy="4101080"/>
          </a:xfrm>
          <a:prstGeom prst="rect">
            <a:avLst/>
          </a:prstGeom>
        </p:spPr>
      </p:pic>
      <p:pic>
        <p:nvPicPr>
          <p:cNvPr id="6" name="Kuva 5" descr="apb0929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4544" y="0"/>
            <a:ext cx="3900811" cy="5201816"/>
          </a:xfrm>
          <a:prstGeom prst="rect">
            <a:avLst/>
          </a:prstGeom>
        </p:spPr>
      </p:pic>
      <p:pic>
        <p:nvPicPr>
          <p:cNvPr id="4" name="Kuva 3" descr="apb0928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0"/>
            <a:ext cx="5940152" cy="4455114"/>
          </a:xfrm>
          <a:prstGeom prst="rect">
            <a:avLst/>
          </a:prstGeom>
        </p:spPr>
      </p:pic>
      <p:pic>
        <p:nvPicPr>
          <p:cNvPr id="7" name="Kuva 6" descr="apb0828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7" y="4437112"/>
            <a:ext cx="3227851" cy="2420888"/>
          </a:xfrm>
          <a:prstGeom prst="rect">
            <a:avLst/>
          </a:prstGeom>
        </p:spPr>
      </p:pic>
      <p:sp>
        <p:nvSpPr>
          <p:cNvPr id="9" name="Tekstikehys 8"/>
          <p:cNvSpPr txBox="1"/>
          <p:nvPr/>
        </p:nvSpPr>
        <p:spPr>
          <a:xfrm>
            <a:off x="3203848" y="0"/>
            <a:ext cx="594015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Eri uskonnot elivät </a:t>
            </a:r>
            <a:r>
              <a:rPr lang="fi-FI" sz="2400" b="1" dirty="0" err="1" smtClean="0">
                <a:solidFill>
                  <a:schemeClr val="bg1"/>
                </a:solidFill>
              </a:rPr>
              <a:t>Jaffnassa</a:t>
            </a:r>
            <a:r>
              <a:rPr lang="fi-FI" sz="2400" b="1" dirty="0" smtClean="0">
                <a:solidFill>
                  <a:schemeClr val="bg1"/>
                </a:solidFill>
              </a:rPr>
              <a:t> sulassa sovussa</a:t>
            </a:r>
            <a:endParaRPr lang="fi-FI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928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2944" y="3645024"/>
            <a:ext cx="5401056" cy="3983736"/>
          </a:xfrm>
          <a:prstGeom prst="rect">
            <a:avLst/>
          </a:prstGeom>
        </p:spPr>
      </p:pic>
      <p:pic>
        <p:nvPicPr>
          <p:cNvPr id="4" name="Kuva 3" descr="apb0928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5195850" cy="393305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764704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l"/>
            <a:r>
              <a:rPr lang="fi-FI" sz="2400" b="1" dirty="0" smtClean="0">
                <a:solidFill>
                  <a:schemeClr val="bg1"/>
                </a:solidFill>
              </a:rPr>
              <a:t>Moni pommitettu talo oli</a:t>
            </a:r>
            <a:r>
              <a:rPr lang="fi-FI" sz="2400" dirty="0" smtClean="0">
                <a:solidFill>
                  <a:schemeClr val="bg1"/>
                </a:solidFill>
              </a:rPr>
              <a:t> </a:t>
            </a:r>
            <a:r>
              <a:rPr lang="fi-FI" sz="2400" b="1" dirty="0" smtClean="0">
                <a:solidFill>
                  <a:schemeClr val="bg1"/>
                </a:solidFill>
              </a:rPr>
              <a:t>hylätty asukkaat kuolleet tai paenneet</a:t>
            </a:r>
            <a:endParaRPr lang="fi-FI" sz="2400" b="1" dirty="0">
              <a:solidFill>
                <a:schemeClr val="bg1"/>
              </a:solidFill>
            </a:endParaRPr>
          </a:p>
        </p:txBody>
      </p:sp>
      <p:pic>
        <p:nvPicPr>
          <p:cNvPr id="3" name="Kuva 2" descr="apb0928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4427984" cy="3168352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0" y="3933056"/>
            <a:ext cx="3923928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fi-FI" sz="2400" b="1" dirty="0" smtClean="0">
              <a:solidFill>
                <a:schemeClr val="bg1"/>
              </a:solidFill>
            </a:endParaRPr>
          </a:p>
          <a:p>
            <a:r>
              <a:rPr lang="fi-FI" sz="2400" b="1" dirty="0" smtClean="0">
                <a:solidFill>
                  <a:schemeClr val="bg1"/>
                </a:solidFill>
              </a:rPr>
              <a:t>	</a:t>
            </a:r>
            <a:r>
              <a:rPr lang="fi-FI" sz="2400" b="1" dirty="0" smtClean="0">
                <a:solidFill>
                  <a:schemeClr val="bg1"/>
                </a:solidFill>
              </a:rPr>
              <a:t>		Mutta 				valtion 			varoin 				ja mm. </a:t>
            </a:r>
          </a:p>
          <a:p>
            <a:r>
              <a:rPr lang="fi-FI" sz="2400" b="1" dirty="0" smtClean="0">
                <a:solidFill>
                  <a:schemeClr val="bg1"/>
                </a:solidFill>
              </a:rPr>
              <a:t>  kansainvälisin avustuksin </a:t>
            </a:r>
          </a:p>
          <a:p>
            <a:r>
              <a:rPr lang="fi-FI" sz="2400" b="1" dirty="0" smtClean="0">
                <a:solidFill>
                  <a:schemeClr val="bg1"/>
                </a:solidFill>
              </a:rPr>
              <a:t> oli jo rakennettu uutta tilalle</a:t>
            </a:r>
          </a:p>
          <a:p>
            <a:endParaRPr lang="fi-FI" sz="2400" b="1" dirty="0" smtClean="0">
              <a:solidFill>
                <a:schemeClr val="bg1"/>
              </a:solidFill>
            </a:endParaRPr>
          </a:p>
          <a:p>
            <a:endParaRPr lang="fi-FI" sz="2400" b="1" dirty="0">
              <a:solidFill>
                <a:schemeClr val="bg1"/>
              </a:solidFill>
            </a:endParaRPr>
          </a:p>
        </p:txBody>
      </p:sp>
      <p:pic>
        <p:nvPicPr>
          <p:cNvPr id="7" name="Kuva 6" descr="apb0929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933056"/>
            <a:ext cx="2483768" cy="186282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apb092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5142774" cy="6858000"/>
          </a:xfrm>
          <a:prstGeom prst="rect">
            <a:avLst/>
          </a:prstGeom>
        </p:spPr>
      </p:pic>
      <p:pic>
        <p:nvPicPr>
          <p:cNvPr id="4" name="Kuva 3" descr="apb092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1071842"/>
            <a:ext cx="5617078" cy="4212809"/>
          </a:xfrm>
          <a:prstGeom prst="rect">
            <a:avLst/>
          </a:prstGeom>
        </p:spPr>
      </p:pic>
      <p:pic>
        <p:nvPicPr>
          <p:cNvPr id="5" name="Kuva 4" descr="apb092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2924944"/>
            <a:ext cx="5244075" cy="3933056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5220072" y="0"/>
            <a:ext cx="453650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Kävimme myös maakunnan syöpäsairaalassa</a:t>
            </a:r>
            <a:endParaRPr lang="fi-FI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92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908720"/>
            <a:ext cx="5401056" cy="4050792"/>
          </a:xfrm>
          <a:prstGeom prst="rect">
            <a:avLst/>
          </a:prstGeom>
        </p:spPr>
      </p:pic>
      <p:pic>
        <p:nvPicPr>
          <p:cNvPr id="3" name="Kuva 2" descr="apb092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4788024" cy="359101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Uuden hienon syöpäsairaalan johtajan toiveena oli aggregaatti uudelle lineaarikiihdyttimelle</a:t>
            </a:r>
            <a:endParaRPr lang="fi-FI" sz="3600" b="1" dirty="0">
              <a:solidFill>
                <a:schemeClr val="bg1"/>
              </a:solidFill>
            </a:endParaRPr>
          </a:p>
        </p:txBody>
      </p:sp>
      <p:pic>
        <p:nvPicPr>
          <p:cNvPr id="6" name="Kuva 5" descr="apb092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860286"/>
            <a:ext cx="4211960" cy="2997714"/>
          </a:xfrm>
          <a:prstGeom prst="rect">
            <a:avLst/>
          </a:prstGeom>
        </p:spPr>
      </p:pic>
      <p:pic>
        <p:nvPicPr>
          <p:cNvPr id="4" name="Kuva 3" descr="apb0929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4932040" cy="36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pb103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692696"/>
            <a:ext cx="3779912" cy="2834934"/>
          </a:xfrm>
          <a:prstGeom prst="rect">
            <a:avLst/>
          </a:prstGeom>
        </p:spPr>
      </p:pic>
      <p:pic>
        <p:nvPicPr>
          <p:cNvPr id="3" name="Kuva 2" descr="apb092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5364088" cy="4050792"/>
          </a:xfrm>
          <a:prstGeom prst="rect">
            <a:avLst/>
          </a:prstGeom>
        </p:spPr>
      </p:pic>
      <p:pic>
        <p:nvPicPr>
          <p:cNvPr id="4" name="Kuva 3" descr="IMG_1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9144000" cy="37719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Ja </a:t>
            </a:r>
            <a:r>
              <a:rPr lang="fi-FI" sz="2800" b="1" dirty="0" err="1" smtClean="0">
                <a:solidFill>
                  <a:schemeClr val="bg1"/>
                </a:solidFill>
              </a:rPr>
              <a:t>Jaffnan</a:t>
            </a:r>
            <a:r>
              <a:rPr lang="fi-FI" sz="2800" b="1" dirty="0" smtClean="0">
                <a:solidFill>
                  <a:schemeClr val="bg1"/>
                </a:solidFill>
              </a:rPr>
              <a:t> opetusministeri toivoi apua sodan traumoista kärsineille opettajille ja oppilaille … auttaisiko LIONS QUEST?</a:t>
            </a:r>
            <a:endParaRPr lang="fi-FI" sz="2800" b="1" dirty="0">
              <a:solidFill>
                <a:schemeClr val="bg1"/>
              </a:solidFill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5364088" y="2852936"/>
            <a:ext cx="3923928" cy="8640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Erityistä tukea kaipasi 25.000 tamilinkielistä opettajaa. </a:t>
            </a:r>
            <a:endParaRPr lang="fi-FI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apb103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6066"/>
            <a:ext cx="9144001" cy="686406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fi-FI" b="1" dirty="0" err="1" smtClean="0">
                <a:solidFill>
                  <a:srgbClr val="FFC000"/>
                </a:solidFill>
              </a:rPr>
              <a:t>Thank</a:t>
            </a:r>
            <a:r>
              <a:rPr lang="fi-FI" b="1" dirty="0" smtClean="0">
                <a:solidFill>
                  <a:srgbClr val="FFC000"/>
                </a:solidFill>
              </a:rPr>
              <a:t> </a:t>
            </a:r>
            <a:r>
              <a:rPr lang="fi-FI" b="1" dirty="0" err="1" smtClean="0">
                <a:solidFill>
                  <a:srgbClr val="FFC000"/>
                </a:solidFill>
              </a:rPr>
              <a:t>You</a:t>
            </a:r>
            <a:r>
              <a:rPr lang="fi-FI" b="1" dirty="0" smtClean="0">
                <a:solidFill>
                  <a:srgbClr val="FFC000"/>
                </a:solidFill>
              </a:rPr>
              <a:t> !</a:t>
            </a:r>
            <a:endParaRPr lang="fi-FI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 descr="apb032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376" y="1"/>
            <a:ext cx="9199376" cy="685800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-108520" y="0"/>
            <a:ext cx="691276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</a:rPr>
              <a:t>  Vähävarainen perhe saa kunnon kodin</a:t>
            </a:r>
            <a:endParaRPr lang="fi-FI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pb032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0"/>
            <a:ext cx="4932040" cy="369903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i-FI" sz="4000" b="1" dirty="0" smtClean="0">
                <a:solidFill>
                  <a:schemeClr val="bg1"/>
                </a:solidFill>
              </a:rPr>
              <a:t>LC </a:t>
            </a:r>
            <a:r>
              <a:rPr lang="fi-FI" sz="4000" b="1" dirty="0" err="1" smtClean="0">
                <a:solidFill>
                  <a:schemeClr val="bg1"/>
                </a:solidFill>
              </a:rPr>
              <a:t>Ingiriyan</a:t>
            </a:r>
            <a:r>
              <a:rPr lang="fi-FI" sz="4000" b="1" dirty="0" smtClean="0">
                <a:solidFill>
                  <a:schemeClr val="bg1"/>
                </a:solidFill>
              </a:rPr>
              <a:t> kanssa </a:t>
            </a:r>
            <a:r>
              <a:rPr lang="fi-FI" sz="4000" b="1" dirty="0" smtClean="0">
                <a:solidFill>
                  <a:schemeClr val="bg1"/>
                </a:solidFill>
              </a:rPr>
              <a:t>istutimme vielä puita</a:t>
            </a:r>
            <a:endParaRPr lang="fi-FI" sz="4000" b="1" dirty="0">
              <a:solidFill>
                <a:schemeClr val="bg1"/>
              </a:solidFill>
            </a:endParaRPr>
          </a:p>
        </p:txBody>
      </p:sp>
      <p:pic>
        <p:nvPicPr>
          <p:cNvPr id="4" name="Kuva 3" descr="apb032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4236699" cy="3177524"/>
          </a:xfrm>
          <a:prstGeom prst="rect">
            <a:avLst/>
          </a:prstGeom>
        </p:spPr>
      </p:pic>
      <p:pic>
        <p:nvPicPr>
          <p:cNvPr id="3" name="Kuva 2" descr="apb032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  <p:pic>
        <p:nvPicPr>
          <p:cNvPr id="5" name="Kuva 4" descr="apb032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apb042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908720"/>
            <a:ext cx="5401056" cy="4050792"/>
          </a:xfrm>
          <a:prstGeom prst="rect">
            <a:avLst/>
          </a:prstGeom>
        </p:spPr>
      </p:pic>
      <p:pic>
        <p:nvPicPr>
          <p:cNvPr id="6" name="Kuva 5" descr="apb042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3016"/>
            <a:ext cx="5076056" cy="380704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Lions </a:t>
            </a:r>
            <a:r>
              <a:rPr lang="fi-FI" b="1" dirty="0" err="1" smtClean="0">
                <a:solidFill>
                  <a:schemeClr val="bg1"/>
                </a:solidFill>
              </a:rPr>
              <a:t>Sight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First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Hospital</a:t>
            </a:r>
            <a:r>
              <a:rPr lang="fi-FI" b="1" dirty="0" smtClean="0">
                <a:solidFill>
                  <a:schemeClr val="bg1"/>
                </a:solidFill>
              </a:rPr>
              <a:t>, </a:t>
            </a:r>
            <a:r>
              <a:rPr lang="fi-FI" b="1" dirty="0" err="1" smtClean="0">
                <a:solidFill>
                  <a:schemeClr val="bg1"/>
                </a:solidFill>
              </a:rPr>
              <a:t>Hendala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3" name="Kuva 2" descr="apb042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5076056" cy="3744416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5076056" y="4869160"/>
            <a:ext cx="4211960" cy="304698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</a:rPr>
              <a:t> Luovutimme  Lions-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 </a:t>
            </a:r>
            <a:r>
              <a:rPr lang="fi-FI" sz="3200" b="1" dirty="0" smtClean="0">
                <a:solidFill>
                  <a:schemeClr val="bg1"/>
                </a:solidFill>
              </a:rPr>
              <a:t>sairaaloille sata kpl   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 </a:t>
            </a:r>
            <a:r>
              <a:rPr lang="fi-FI" sz="3200" b="1" dirty="0" err="1" smtClean="0">
                <a:solidFill>
                  <a:schemeClr val="bg1"/>
                </a:solidFill>
              </a:rPr>
              <a:t>Alconin</a:t>
            </a:r>
            <a:r>
              <a:rPr lang="fi-FI" sz="3200" b="1" dirty="0" smtClean="0">
                <a:solidFill>
                  <a:schemeClr val="bg1"/>
                </a:solidFill>
              </a:rPr>
              <a:t>  lahjoittamia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 </a:t>
            </a:r>
            <a:r>
              <a:rPr lang="fi-FI" sz="3200" b="1" dirty="0" smtClean="0">
                <a:solidFill>
                  <a:schemeClr val="bg1"/>
                </a:solidFill>
              </a:rPr>
              <a:t>kaihileikkauslinssejä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  </a:t>
            </a:r>
          </a:p>
          <a:p>
            <a:endParaRPr lang="fi-FI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pb042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24744" y="-891480"/>
            <a:ext cx="7848872" cy="5778642"/>
          </a:xfrm>
          <a:prstGeom prst="rect">
            <a:avLst/>
          </a:prstGeom>
        </p:spPr>
      </p:pic>
      <p:pic>
        <p:nvPicPr>
          <p:cNvPr id="4" name="Kuva 3" descr="apb042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08720"/>
            <a:ext cx="5401056" cy="4050792"/>
          </a:xfrm>
          <a:prstGeom prst="rect">
            <a:avLst/>
          </a:prstGeom>
        </p:spPr>
      </p:pic>
      <p:pic>
        <p:nvPicPr>
          <p:cNvPr id="10" name="Kuva 9" descr="apb042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429000"/>
            <a:ext cx="4572000" cy="3429000"/>
          </a:xfrm>
          <a:prstGeom prst="rect">
            <a:avLst/>
          </a:prstGeom>
        </p:spPr>
      </p:pic>
      <p:pic>
        <p:nvPicPr>
          <p:cNvPr id="6" name="Kuva 5" descr="apb0421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12776"/>
            <a:ext cx="5497067" cy="4122800"/>
          </a:xfrm>
          <a:prstGeom prst="rect">
            <a:avLst/>
          </a:prstGeom>
        </p:spPr>
      </p:pic>
      <p:pic>
        <p:nvPicPr>
          <p:cNvPr id="3" name="Kuva 2" descr="apb0421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97152"/>
            <a:ext cx="3491880" cy="2618910"/>
          </a:xfrm>
          <a:prstGeom prst="rect">
            <a:avLst/>
          </a:prstGeom>
        </p:spPr>
      </p:pic>
      <p:sp>
        <p:nvSpPr>
          <p:cNvPr id="8" name="Tekstikehys 7"/>
          <p:cNvSpPr txBox="1"/>
          <p:nvPr/>
        </p:nvSpPr>
        <p:spPr>
          <a:xfrm>
            <a:off x="3491880" y="5445224"/>
            <a:ext cx="2016224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Myös linssin valmistus onnistuu</a:t>
            </a:r>
          </a:p>
          <a:p>
            <a:endParaRPr lang="fi-FI" sz="2400" b="1" dirty="0"/>
          </a:p>
        </p:txBody>
      </p:sp>
      <p:sp>
        <p:nvSpPr>
          <p:cNvPr id="9" name="Tekstikehys 8"/>
          <p:cNvSpPr txBox="1"/>
          <p:nvPr/>
        </p:nvSpPr>
        <p:spPr>
          <a:xfrm>
            <a:off x="4716016" y="0"/>
            <a:ext cx="4427984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4000" b="1" dirty="0" smtClean="0">
                <a:solidFill>
                  <a:schemeClr val="bg1"/>
                </a:solidFill>
              </a:rPr>
              <a:t> </a:t>
            </a:r>
            <a:r>
              <a:rPr lang="fi-FI" sz="4000" b="1" dirty="0" err="1" smtClean="0">
                <a:solidFill>
                  <a:schemeClr val="bg1"/>
                </a:solidFill>
              </a:rPr>
              <a:t>Kadawathassa</a:t>
            </a:r>
            <a:r>
              <a:rPr lang="fi-FI" sz="4000" b="1" dirty="0" smtClean="0">
                <a:solidFill>
                  <a:schemeClr val="bg1"/>
                </a:solidFill>
              </a:rPr>
              <a:t> oli </a:t>
            </a:r>
            <a:endParaRPr lang="fi-FI" sz="4000" b="1" dirty="0" smtClean="0">
              <a:solidFill>
                <a:schemeClr val="bg1"/>
              </a:solidFill>
            </a:endParaRPr>
          </a:p>
          <a:p>
            <a:r>
              <a:rPr lang="fi-FI" sz="4000" b="1" dirty="0" smtClean="0">
                <a:solidFill>
                  <a:schemeClr val="bg1"/>
                </a:solidFill>
              </a:rPr>
              <a:t> kattava </a:t>
            </a:r>
            <a:r>
              <a:rPr lang="fi-FI" sz="4000" b="1" dirty="0" smtClean="0">
                <a:solidFill>
                  <a:schemeClr val="bg1"/>
                </a:solidFill>
              </a:rPr>
              <a:t>palvelu</a:t>
            </a:r>
            <a:endParaRPr lang="fi-FI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apb042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96444"/>
            <a:ext cx="4427984" cy="3320988"/>
          </a:xfrm>
          <a:prstGeom prst="rect">
            <a:avLst/>
          </a:prstGeom>
        </p:spPr>
      </p:pic>
      <p:pic>
        <p:nvPicPr>
          <p:cNvPr id="5" name="Kuva 4" descr="apb042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836712"/>
            <a:ext cx="4128459" cy="316835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Lions </a:t>
            </a:r>
            <a:r>
              <a:rPr lang="fi-FI" b="1" dirty="0" err="1" smtClean="0">
                <a:solidFill>
                  <a:schemeClr val="bg1"/>
                </a:solidFill>
              </a:rPr>
              <a:t>Gift</a:t>
            </a:r>
            <a:r>
              <a:rPr lang="fi-FI" b="1" dirty="0" smtClean="0">
                <a:solidFill>
                  <a:schemeClr val="bg1"/>
                </a:solidFill>
              </a:rPr>
              <a:t> of </a:t>
            </a:r>
            <a:r>
              <a:rPr lang="fi-FI" b="1" dirty="0" err="1" smtClean="0">
                <a:solidFill>
                  <a:schemeClr val="bg1"/>
                </a:solidFill>
              </a:rPr>
              <a:t>Sight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Hospital</a:t>
            </a:r>
            <a:r>
              <a:rPr lang="fi-FI" b="1" dirty="0" smtClean="0">
                <a:solidFill>
                  <a:schemeClr val="bg1"/>
                </a:solidFill>
              </a:rPr>
              <a:t>, </a:t>
            </a:r>
            <a:r>
              <a:rPr lang="fi-FI" b="1" dirty="0" err="1" smtClean="0">
                <a:solidFill>
                  <a:schemeClr val="bg1"/>
                </a:solidFill>
              </a:rPr>
              <a:t>Panadura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3" name="Kuva 2" descr="apb042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6712"/>
            <a:ext cx="5796136" cy="4347102"/>
          </a:xfrm>
          <a:prstGeom prst="rect">
            <a:avLst/>
          </a:prstGeom>
        </p:spPr>
      </p:pic>
      <p:pic>
        <p:nvPicPr>
          <p:cNvPr id="6" name="Kuva 5" descr="apb042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969060"/>
            <a:ext cx="5113023" cy="3834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724128" y="0"/>
            <a:ext cx="3419872" cy="2132856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</a:rPr>
              <a:t>Ammattikoulu </a:t>
            </a:r>
            <a:r>
              <a:rPr lang="fi-FI" sz="3200" b="1" dirty="0" smtClean="0">
                <a:solidFill>
                  <a:schemeClr val="bg1"/>
                </a:solidFill>
              </a:rPr>
              <a:t>oli </a:t>
            </a:r>
            <a:r>
              <a:rPr lang="fi-FI" sz="3200" b="1" dirty="0" err="1" smtClean="0">
                <a:solidFill>
                  <a:schemeClr val="bg1"/>
                </a:solidFill>
              </a:rPr>
              <a:t>Hanwelassa</a:t>
            </a:r>
            <a:r>
              <a:rPr lang="fi-FI" sz="3200" b="1" dirty="0" smtClean="0">
                <a:solidFill>
                  <a:schemeClr val="bg1"/>
                </a:solidFill>
              </a:rPr>
              <a:t/>
            </a:r>
            <a:br>
              <a:rPr lang="fi-FI" sz="3200" b="1" dirty="0" smtClean="0">
                <a:solidFill>
                  <a:schemeClr val="bg1"/>
                </a:solidFill>
              </a:rPr>
            </a:br>
            <a:r>
              <a:rPr lang="fi-FI" sz="3200" b="1" dirty="0" smtClean="0">
                <a:solidFill>
                  <a:schemeClr val="bg1"/>
                </a:solidFill>
              </a:rPr>
              <a:t>lähellä </a:t>
            </a:r>
            <a:r>
              <a:rPr lang="fi-FI" sz="3200" b="1" dirty="0" err="1" smtClean="0">
                <a:solidFill>
                  <a:schemeClr val="bg1"/>
                </a:solidFill>
              </a:rPr>
              <a:t>Ratnapuraa</a:t>
            </a:r>
            <a:endParaRPr lang="fi-FI" sz="3200" b="1" dirty="0">
              <a:solidFill>
                <a:schemeClr val="bg1"/>
              </a:solidFill>
            </a:endParaRPr>
          </a:p>
        </p:txBody>
      </p:sp>
      <p:pic>
        <p:nvPicPr>
          <p:cNvPr id="4" name="Kuva 3" descr="apb042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35496"/>
            <a:ext cx="5760641" cy="4320480"/>
          </a:xfrm>
          <a:prstGeom prst="rect">
            <a:avLst/>
          </a:prstGeom>
        </p:spPr>
      </p:pic>
      <p:pic>
        <p:nvPicPr>
          <p:cNvPr id="6" name="Kuva 5" descr="apb042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297526"/>
            <a:ext cx="3419872" cy="4560473"/>
          </a:xfrm>
          <a:prstGeom prst="rect">
            <a:avLst/>
          </a:prstGeom>
        </p:spPr>
      </p:pic>
      <p:pic>
        <p:nvPicPr>
          <p:cNvPr id="3" name="Kuva 2" descr="apb042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64904"/>
            <a:ext cx="5724128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282</Words>
  <Application>Microsoft Office PowerPoint</Application>
  <PresentationFormat>Näytössä katseltava diaesitys (4:3)</PresentationFormat>
  <Paragraphs>54</Paragraphs>
  <Slides>35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6" baseType="lpstr">
      <vt:lpstr>Office-teema</vt:lpstr>
      <vt:lpstr>A LIONS JOURNEY IN SRI LANKA</vt:lpstr>
      <vt:lpstr>Honorable State Minister Fowzie Ministry of Reconciliation and Integration</vt:lpstr>
      <vt:lpstr>Suomen lionien katastrofikeräyksellä korjataan mm. 60 tulvan ja maanvyörymien vaurioittamaa kotia. Peruskiven muuraus Ingiriyassa</vt:lpstr>
      <vt:lpstr>Dia 4</vt:lpstr>
      <vt:lpstr>LC Ingiriyan kanssa istutimme vielä puita</vt:lpstr>
      <vt:lpstr>Lions Sight First Hospital, Hendala</vt:lpstr>
      <vt:lpstr>Dia 7</vt:lpstr>
      <vt:lpstr>Lions Gift of Sight Hospital, Panadura</vt:lpstr>
      <vt:lpstr>Ammattikoulu oli Hanwelassa lähellä Ratnapuraa</vt:lpstr>
      <vt:lpstr>Alakerta oli  jo valmiina</vt:lpstr>
      <vt:lpstr>Dia 11</vt:lpstr>
      <vt:lpstr>Ratnapuran sairaalan toisen kerroksen juhlalliset vihkiäiset</vt:lpstr>
      <vt:lpstr>Dia 13</vt:lpstr>
      <vt:lpstr>Dia 14</vt:lpstr>
      <vt:lpstr>Dia 15</vt:lpstr>
      <vt:lpstr>Dia 16</vt:lpstr>
      <vt:lpstr>Kunniataulut olivat jo paikallaan</vt:lpstr>
      <vt:lpstr>Dia 18</vt:lpstr>
      <vt:lpstr>Dia 19</vt:lpstr>
      <vt:lpstr>Dia 20</vt:lpstr>
      <vt:lpstr>Dia 21</vt:lpstr>
      <vt:lpstr>Dia 22</vt:lpstr>
      <vt:lpstr>Honorable Minister of Health Dr Rajitha Senarathe</vt:lpstr>
      <vt:lpstr>Towards Trincomalee</vt:lpstr>
      <vt:lpstr>Dia 25</vt:lpstr>
      <vt:lpstr>Dia 26</vt:lpstr>
      <vt:lpstr>Kohti Jaffnaa</vt:lpstr>
      <vt:lpstr>Lähes 30-vuotisen Tamilisodan jäljet näkyivät vielä katukuvassa</vt:lpstr>
      <vt:lpstr>Mutta paikalliset Lionis-klubit toimivat jopa sodan aikana, jakoivat ruokaa, luovuttivat verta, hoitivat haavoittuneita</vt:lpstr>
      <vt:lpstr>Dia 30</vt:lpstr>
      <vt:lpstr>Moni pommitettu talo oli hylätty asukkaat kuolleet tai paenneet</vt:lpstr>
      <vt:lpstr>Dia 32</vt:lpstr>
      <vt:lpstr>Uuden hienon syöpäsairaalan johtajan toiveena oli aggregaatti uudelle lineaarikiihdyttimelle</vt:lpstr>
      <vt:lpstr>Ja Jaffnan opetusministeri toivoi apua sodan traumoista kärsineille opettajille ja oppilaille … auttaisiko LIONS QUEST?</vt:lpstr>
      <vt:lpstr>Thank You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 LANKA Round Trip</dc:title>
  <dc:creator>Heikki</dc:creator>
  <cp:lastModifiedBy>Heikki</cp:lastModifiedBy>
  <cp:revision>35</cp:revision>
  <dcterms:created xsi:type="dcterms:W3CDTF">2017-11-14T17:19:21Z</dcterms:created>
  <dcterms:modified xsi:type="dcterms:W3CDTF">2017-11-15T20:19:10Z</dcterms:modified>
</cp:coreProperties>
</file>